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77" r:id="rId3"/>
    <p:sldId id="269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1" r:id="rId13"/>
    <p:sldId id="258" r:id="rId14"/>
    <p:sldId id="262" r:id="rId15"/>
    <p:sldId id="263" r:id="rId16"/>
    <p:sldId id="259" r:id="rId17"/>
    <p:sldId id="265" r:id="rId18"/>
    <p:sldId id="267" r:id="rId19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90"/>
    <p:restoredTop sz="96327"/>
  </p:normalViewPr>
  <p:slideViewPr>
    <p:cSldViewPr snapToGrid="0">
      <p:cViewPr varScale="1">
        <p:scale>
          <a:sx n="121" d="100"/>
          <a:sy n="121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Sheet1!$A$2:$C$12</cx:f>
        <cx:lvl ptCount="11"/>
        <cx:lvl ptCount="11">
          <cx:pt idx="0">Algoritmos de regresión, algoritmos bayesianos, algoritmos de árbol de decisión, algoritmos de redes neuronales, algoritmos de aprendizaje profundo¹</cx:pt>
          <cx:pt idx="1">Algoritmos de agrupación, algoritmos de reducción de dimensión¹</cx:pt>
          <cx:pt idx="2">Algoritmos que aprenden mediante la interacción con un entorno y recibiendo recompensas o castigos por sus acciones, como los algoritmos Q-learning o los algoritmos SARSA²</cx:pt>
          <cx:pt idx="3">Algoritmos que combinan el aprendizaje supervisado y el no supervisado</cx:pt>
        </cx:lvl>
        <cx:lvl ptCount="11">
          <cx:pt idx="0">Aprendizaje supervisado</cx:pt>
          <cx:pt idx="1">Aprendizaje no supervisado</cx:pt>
          <cx:pt idx="2">Aprendizaje por refuerzo</cx:pt>
          <cx:pt idx="3">Aprendizaje semisupervisado</cx:pt>
        </cx:lvl>
      </cx:strDim>
      <cx:numDim type="size">
        <cx:f>Sheet1!$D$2:$D$12</cx:f>
        <cx:lvl ptCount="11" formatCode="General">
          <cx:pt idx="0">100</cx:pt>
          <cx:pt idx="1">100</cx:pt>
          <cx:pt idx="2">100</cx:pt>
          <cx:pt idx="3">100</cx:pt>
        </cx:lvl>
      </cx:numDim>
    </cx:data>
  </cx:chartData>
  <cx:chart>
    <cx:title pos="t" align="ctr" overlay="0">
      <cx:tx>
        <cx:txData>
          <cx:v>Chart Title</cx:v>
        </cx:txData>
      </cx:tx>
      <cx:txPr>
        <a:bodyPr vertOverflow="overflow" horzOverflow="overflow" wrap="square" lIns="0" tIns="0" rIns="0" bIns="0"/>
        <a:lstStyle/>
        <a:p>
          <a:pPr algn="ctr" rtl="0">
            <a:defRPr sz="1800" b="0" i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r>
            <a:rPr lang="en-CO" sz="1800"/>
            <a:t>Chart Title</a:t>
          </a:r>
        </a:p>
      </cx:txPr>
    </cx:title>
    <cx:plotArea>
      <cx:plotAreaRegion>
        <cx:series layoutId="treemap" uniqueId="{5BC10A36-8A3C-8348-8969-B564920C3EBE}">
          <cx:tx>
            <cx:txData>
              <cx:f>Sheet1!$D$1</cx:f>
              <cx:v>Series1</cx:v>
            </cx:txData>
          </cx:tx>
          <cx:dataPt idx="0"/>
          <cx:dataPt idx="1"/>
          <cx:dataPt idx="2"/>
          <cx:dataPt idx="3"/>
          <cx:dataPt idx="6"/>
          <cx:dataPt idx="7"/>
          <cx:dataLabels pos="inEnd">
            <cx:txPr>
              <a:bodyPr vertOverflow="overflow" horzOverflow="overflow" wrap="square" lIns="0" tIns="0" rIns="0" bIns="0"/>
              <a:lstStyle/>
              <a:p>
                <a:pPr algn="ctr" rtl="0">
                  <a:defRPr sz="1800" b="0" i="0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CO" sz="1800"/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>
      <cx:txPr>
        <a:bodyPr vertOverflow="overflow" horzOverflow="overflow" wrap="square" lIns="0" tIns="0" rIns="0" bIns="0"/>
        <a:lstStyle/>
        <a:p>
          <a:pPr algn="ctr" rtl="0">
            <a:defRPr sz="1800" b="0" i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en-CO" sz="1800"/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F8DD-979B-FDF2-E853-3193A6A36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58544-8DEA-6067-5AC5-7EFF76793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FB6F6-E244-926E-E77D-09E4F0E6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D27DA-06ED-4F49-6318-16198039E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D7B8-AA86-FD1A-D26F-3623747E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1947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A0E1-5911-D7A4-7F69-FABFE2F5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B8605-34F3-F38C-8661-6D77FC4F2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C076-718A-59D6-DF63-EB4004D5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9BF31-90B4-EC57-FB77-E47621FF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AA934-380C-E3A6-1CEF-6F63A913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9998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4AF366-4FD9-AAF8-B19A-60B204895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A0424-8C24-6AE5-DEC8-EC69A3CDE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C5FEE-E94A-4913-AF8F-1D5069AA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1202B-E279-54F1-37E2-48C64465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0B470-6FB2-6A9C-4CD4-38D8827C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10207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B5C1-5232-0A6A-CB51-F01F4647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E1D7C-CC06-3DB0-91CE-EEC9C2F1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F99F0-9BC6-680D-01F5-5D8EB3FC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DDF83-B659-F87C-BF1B-42C6F780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8AF97-BBC0-3A3D-8E51-BA06A334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8992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9800-0C7C-E5A2-CAEC-0F3ED826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FDE5C-158D-092C-F7C4-0715C4AFF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64539-4707-231B-D5B2-1B992B10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FF6BC-E614-AD9D-ED3A-A1348EC9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34D0D-5903-865B-6B8C-01292EED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0657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48FC-91B0-ED6C-CC30-30586BCB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9E0F5-B987-912D-6F2E-9841F2347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6C276-4638-89EA-5355-B97CF8E6D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B2D7C-49F8-C42B-CB77-1D8CF8FB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DB56B-42DE-FCE4-5CD0-C9C6B843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9C99D-DC12-523B-CCC1-758CEFFF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4153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3ABF-33CC-38CA-2C1B-71539059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945B3-354D-2342-02D1-F65E1BB72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8348A-308F-5686-85EB-15C0BFBA5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925AF-BBD8-0472-BD5B-A444552B2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2CC89-F6CF-EF99-7447-FD11F4BDE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E3D7F-F9C2-3F8C-9C85-CE51307B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2585AF-D01E-3197-BF1B-A4667615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E4865B-03B9-6393-E21D-C6EE64E3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10726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5973-7C9F-B2C3-D847-11F2CD05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7B2A-9A86-9636-5E2D-38DAB2B6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D0F35-7AD5-13E6-BF31-3C1A96FD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9C76F-A5E4-9ABA-14B0-2B87643C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3134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411A9-022D-6287-7B76-5835FFFF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D5A08-1DCE-A153-0A39-C6558EAC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30D5-273E-77A2-BA72-4ABFFB98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0799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67A-0545-5734-6F1A-F4EF3B03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D8C2D-88C9-9947-D1D4-E7562F2E3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28BD1-58EF-BCE2-FFA7-0199B1F3A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61064-EB1A-1E2B-A07E-71B343EC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FAA5D-4713-B802-1212-B1D7CE80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A5B23-15DC-2E3C-35B1-7422514D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314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0761-3C39-1D5A-4199-5BB811F0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6C5D4-DFBC-074E-E9F7-5653E2825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5B8F3-1954-7CD0-1224-FDC5D5295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4E5A0-19AE-8161-FAB6-68288638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54D3D-FE3E-F0D0-73EE-A12C990C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ADE4F-B772-ACFD-778E-1C8F0B68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2104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1F8FF-A0AC-3581-FBAA-D48EB21F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D5D5A-8056-F25B-5CAC-EB1734030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BC85-8E2F-1CD1-76F1-108377DFE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39A78-E8CA-C94B-8E70-37E7509EEA0C}" type="datetimeFigureOut">
              <a:rPr lang="en-CO" smtClean="0"/>
              <a:t>2/08/23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D7696-57E9-810D-0642-294A84534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9893-05B9-0421-CB40-E7AA29BDA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BE67-30A5-C64F-8308-5B1DDD791B5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90529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s.vesta.io/blog/types-of-machine-learn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vesta.io/blog/types-of-machine-learn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ng.com/search?q=tipos+de+aprendizaje+autom%C3%A1tic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s.vesta.io/blog/types-of-machine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s.vesta.io/blog/types-of-machine-learn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849EE-294D-156D-9665-B74309258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290" y="28455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O" dirty="0"/>
              <a:t>Curso de aprendizaje estadístico</a:t>
            </a:r>
            <a:br>
              <a:rPr lang="en-CO" dirty="0"/>
            </a:br>
            <a:br>
              <a:rPr lang="en-CO" dirty="0"/>
            </a:br>
            <a:br>
              <a:rPr lang="en-CO" dirty="0"/>
            </a:br>
            <a:br>
              <a:rPr lang="en-CO" dirty="0"/>
            </a:br>
            <a:r>
              <a:rPr lang="en-CO" dirty="0"/>
              <a:t>Hernan David Salinas </a:t>
            </a:r>
            <a:br>
              <a:rPr lang="en-CO" dirty="0"/>
            </a:br>
            <a:r>
              <a:rPr lang="en-CO" dirty="0"/>
              <a:t>Universidad de Antioquia</a:t>
            </a:r>
          </a:p>
        </p:txBody>
      </p:sp>
    </p:spTree>
    <p:extLst>
      <p:ext uri="{BB962C8B-B14F-4D97-AF65-F5344CB8AC3E}">
        <p14:creationId xmlns:p14="http://schemas.microsoft.com/office/powerpoint/2010/main" val="106975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1CAB6-EA5C-64D8-071B-24C94CB9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96" y="1449731"/>
            <a:ext cx="11227808" cy="37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6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LOPs">
            <a:extLst>
              <a:ext uri="{FF2B5EF4-FFF2-40B4-BE49-F238E27FC236}">
                <a16:creationId xmlns:a16="http://schemas.microsoft.com/office/drawing/2014/main" id="{8D313135-B6F3-EC7B-256D-CB8C4534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8193"/>
            <a:ext cx="12192000" cy="52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7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3B6F9-7FD4-09EE-1714-AB8217B5CF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3103" y="471615"/>
            <a:ext cx="105156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Aprendizaje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supervisado</a:t>
            </a:r>
            <a:endParaRPr lang="en-US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81C7B-75E2-D825-A32B-1C81878D7ACC}"/>
              </a:ext>
            </a:extLst>
          </p:cNvPr>
          <p:cNvSpPr txBox="1"/>
          <p:nvPr/>
        </p:nvSpPr>
        <p:spPr>
          <a:xfrm>
            <a:off x="838201" y="1332799"/>
            <a:ext cx="97454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b="1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b="1" dirty="0" err="1">
                <a:solidFill>
                  <a:srgbClr val="111111"/>
                </a:solidFill>
                <a:latin typeface="-apple-system"/>
              </a:rPr>
              <a:t>supervisado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: Es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tipo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que se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proporcionan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etiquetados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con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salida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deseada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El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objetivo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es que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predecir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salida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partir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los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entrada. </a:t>
            </a:r>
            <a:r>
              <a:rPr lang="en-US" dirty="0">
                <a:latin typeface="-apple-system"/>
                <a:hlinkClick r:id="rId2"/>
              </a:rPr>
              <a:t>Por ejemplo, se puede entrenar a una computadora para reconocer imágenes de gatos y perros, proporcionándole muchas imágenes con la etiqueta correspondiente</a:t>
            </a:r>
            <a:endParaRPr lang="en-CO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CBD887-4C86-7E99-A42E-432C5CB3A90A}"/>
              </a:ext>
            </a:extLst>
          </p:cNvPr>
          <p:cNvGrpSpPr/>
          <p:nvPr/>
        </p:nvGrpSpPr>
        <p:grpSpPr>
          <a:xfrm>
            <a:off x="1560110" y="2857144"/>
            <a:ext cx="9410700" cy="3841157"/>
            <a:chOff x="1215552" y="2857144"/>
            <a:chExt cx="9410700" cy="3841157"/>
          </a:xfrm>
        </p:grpSpPr>
        <p:pic>
          <p:nvPicPr>
            <p:cNvPr id="2" name="Picture 2" descr="aprendizaje-supervisado">
              <a:extLst>
                <a:ext uri="{FF2B5EF4-FFF2-40B4-BE49-F238E27FC236}">
                  <a16:creationId xmlns:a16="http://schemas.microsoft.com/office/drawing/2014/main" id="{4CC70ABB-9FA5-65DC-0E67-2E15C66D7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552" y="2857144"/>
              <a:ext cx="9410700" cy="369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888BED-7D82-836C-481D-5942632EF437}"/>
                </a:ext>
              </a:extLst>
            </p:cNvPr>
            <p:cNvSpPr/>
            <p:nvPr/>
          </p:nvSpPr>
          <p:spPr>
            <a:xfrm>
              <a:off x="1404730" y="4757530"/>
              <a:ext cx="3657600" cy="1940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45847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3B6F9-7FD4-09EE-1714-AB8217B5CF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713" y="289303"/>
            <a:ext cx="105156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Aprendizaje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no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supervisado</a:t>
            </a:r>
            <a:endParaRPr lang="en-US" b="1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3074" name="Picture 2" descr="esquema-no-supervisado">
            <a:extLst>
              <a:ext uri="{FF2B5EF4-FFF2-40B4-BE49-F238E27FC236}">
                <a16:creationId xmlns:a16="http://schemas.microsoft.com/office/drawing/2014/main" id="{5FC51AC7-08F0-C6CA-0399-423B6A95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93" y="2870946"/>
            <a:ext cx="4991769" cy="33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F0B08-6903-D8EF-9FF1-3967814AE82E}"/>
              </a:ext>
            </a:extLst>
          </p:cNvPr>
          <p:cNvSpPr txBox="1"/>
          <p:nvPr/>
        </p:nvSpPr>
        <p:spPr>
          <a:xfrm>
            <a:off x="225287" y="991034"/>
            <a:ext cx="100451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aseline="30000" dirty="0">
                <a:solidFill>
                  <a:srgbClr val="111111"/>
                </a:solidFill>
                <a:latin typeface="-apple-system"/>
                <a:hlinkClick r:id="rId3"/>
              </a:rPr>
              <a:t>2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b="1" dirty="0">
                <a:solidFill>
                  <a:srgbClr val="111111"/>
                </a:solidFill>
                <a:latin typeface="-apple-system"/>
              </a:rPr>
              <a:t> no </a:t>
            </a:r>
            <a:r>
              <a:rPr lang="en-US" b="1" dirty="0" err="1">
                <a:solidFill>
                  <a:srgbClr val="111111"/>
                </a:solidFill>
                <a:latin typeface="-apple-system"/>
              </a:rPr>
              <a:t>supervisado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: Es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tipo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que no se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proporcionan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etiquetados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ni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salidas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deseadas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a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El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objetivo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es que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descubra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patrones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estructuras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agrupaciones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los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sin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ninguna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guía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previa. </a:t>
            </a:r>
            <a:r>
              <a:rPr lang="en-US" dirty="0">
                <a:solidFill>
                  <a:srgbClr val="111111"/>
                </a:solidFill>
                <a:latin typeface="-apple-system"/>
                <a:hlinkClick r:id="rId3"/>
              </a:rPr>
              <a:t>Por ejemplo, se puede usar el aprendizaje no supervisado para segmentar clientes según sus características o preferencias</a:t>
            </a:r>
            <a:r>
              <a:rPr lang="en-US" baseline="30000" dirty="0">
                <a:solidFill>
                  <a:srgbClr val="111111"/>
                </a:solidFill>
                <a:latin typeface="-apple-system"/>
                <a:hlinkClick r:id="rId4"/>
              </a:rPr>
              <a:t>1</a:t>
            </a:r>
            <a:r>
              <a:rPr lang="en-US" baseline="30000" dirty="0">
                <a:solidFill>
                  <a:srgbClr val="111111"/>
                </a:solidFill>
                <a:latin typeface="-apple-system"/>
                <a:hlinkClick r:id="rId3"/>
              </a:rPr>
              <a:t>2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39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133D-491D-B186-41B9-55063C7A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Aprendizaje semisupervisado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B9495-B49A-3A85-5CA5-CF29828ED9DE}"/>
              </a:ext>
            </a:extLst>
          </p:cNvPr>
          <p:cNvSpPr txBox="1"/>
          <p:nvPr/>
        </p:nvSpPr>
        <p:spPr>
          <a:xfrm>
            <a:off x="838200" y="1927618"/>
            <a:ext cx="1051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Es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tipo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que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combina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supervisado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y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no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supervisado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Se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utiliza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cuando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se dispone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una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gran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cantidad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pero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solo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una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pequeña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parte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está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etiquetada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El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objetivo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es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aprovechar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tanto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los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datos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etiquetados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los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no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etiquetados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para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mejorar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rendimiento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del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modelo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 </a:t>
            </a:r>
            <a:r>
              <a:rPr lang="en-US" dirty="0">
                <a:latin typeface="-apple-system"/>
                <a:hlinkClick r:id="rId2"/>
              </a:rPr>
              <a:t>Por ejemplo, se puede usar el aprendizaje semisupervisado para mejorar el reconocimiento de voz, utilizando datos etiquetados y no etiquetados</a:t>
            </a:r>
            <a:endParaRPr lang="en-CO" dirty="0"/>
          </a:p>
        </p:txBody>
      </p:sp>
      <p:pic>
        <p:nvPicPr>
          <p:cNvPr id="6" name="Picture 2" descr="esquema-no-supervisado">
            <a:extLst>
              <a:ext uri="{FF2B5EF4-FFF2-40B4-BE49-F238E27FC236}">
                <a16:creationId xmlns:a16="http://schemas.microsoft.com/office/drawing/2014/main" id="{1C580292-2D9F-AF61-121D-6DCF64EEA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51" y="3552325"/>
            <a:ext cx="2738899" cy="183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2AEC2A7-15F2-0439-892C-A741C11CA821}"/>
              </a:ext>
            </a:extLst>
          </p:cNvPr>
          <p:cNvGrpSpPr/>
          <p:nvPr/>
        </p:nvGrpSpPr>
        <p:grpSpPr>
          <a:xfrm>
            <a:off x="6096001" y="3453055"/>
            <a:ext cx="4874809" cy="2060040"/>
            <a:chOff x="1215552" y="2857144"/>
            <a:chExt cx="9410700" cy="3841157"/>
          </a:xfrm>
        </p:grpSpPr>
        <p:pic>
          <p:nvPicPr>
            <p:cNvPr id="8" name="Picture 2" descr="aprendizaje-supervisado">
              <a:extLst>
                <a:ext uri="{FF2B5EF4-FFF2-40B4-BE49-F238E27FC236}">
                  <a16:creationId xmlns:a16="http://schemas.microsoft.com/office/drawing/2014/main" id="{F1D355CC-616C-8A1F-6F7F-6AC61944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552" y="2857144"/>
              <a:ext cx="9410700" cy="369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282E0B-025B-0685-C745-0F9F1F633DD1}"/>
                </a:ext>
              </a:extLst>
            </p:cNvPr>
            <p:cNvSpPr/>
            <p:nvPr/>
          </p:nvSpPr>
          <p:spPr>
            <a:xfrm>
              <a:off x="1404730" y="4757530"/>
              <a:ext cx="3657600" cy="1940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80981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81D19-4C45-5095-637B-CECE0400B157}"/>
              </a:ext>
            </a:extLst>
          </p:cNvPr>
          <p:cNvSpPr txBox="1"/>
          <p:nvPr/>
        </p:nvSpPr>
        <p:spPr>
          <a:xfrm>
            <a:off x="636105" y="1644306"/>
            <a:ext cx="102306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Es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tipo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aprendizaje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el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que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aprende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mediante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interacción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con un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entorno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y recibiendo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recompensas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o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castigos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por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sus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acciones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El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objetivo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es que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computadora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encuentre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mejor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estrategia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para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maximizar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recompensa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acumulada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 </a:t>
            </a:r>
            <a:r>
              <a:rPr lang="en-US" dirty="0">
                <a:latin typeface="-apple-system"/>
                <a:hlinkClick r:id="rId2"/>
              </a:rPr>
              <a:t>Por ejemplo, se puede usar el aprendizaje por refuerzo para enseñar a un robot a caminar, dándole una recompensa por cada paso que da correctamente</a:t>
            </a:r>
            <a:endParaRPr lang="en-CO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E37796-B6D2-503D-8CA8-CD6C8B56EAD9}"/>
              </a:ext>
            </a:extLst>
          </p:cNvPr>
          <p:cNvSpPr txBox="1">
            <a:spLocks/>
          </p:cNvSpPr>
          <p:nvPr/>
        </p:nvSpPr>
        <p:spPr>
          <a:xfrm>
            <a:off x="636103" y="3187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O" dirty="0"/>
              <a:t>Aprendizaje por refuerzo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F988DC-71DD-5780-E1B1-C9ED9F9A8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43" y="3465859"/>
            <a:ext cx="31750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21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2CC98A0D-5297-4B23-9423-7D47CE70B25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00174542"/>
                  </p:ext>
                </p:extLst>
              </p:nvPr>
            </p:nvGraphicFramePr>
            <p:xfrm>
              <a:off x="1540729" y="355826"/>
              <a:ext cx="9591096" cy="614635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2CC98A0D-5297-4B23-9423-7D47CE70B2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729" y="355826"/>
                <a:ext cx="9591096" cy="61463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1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43450D-4C87-BCAD-1CDB-4CC2E8A6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15608"/>
              </p:ext>
            </p:extLst>
          </p:nvPr>
        </p:nvGraphicFramePr>
        <p:xfrm>
          <a:off x="942008" y="772352"/>
          <a:ext cx="9885019" cy="5509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52848">
                  <a:extLst>
                    <a:ext uri="{9D8B030D-6E8A-4147-A177-3AD203B41FA5}">
                      <a16:colId xmlns:a16="http://schemas.microsoft.com/office/drawing/2014/main" val="3560713336"/>
                    </a:ext>
                  </a:extLst>
                </a:gridCol>
                <a:gridCol w="1331264">
                  <a:extLst>
                    <a:ext uri="{9D8B030D-6E8A-4147-A177-3AD203B41FA5}">
                      <a16:colId xmlns:a16="http://schemas.microsoft.com/office/drawing/2014/main" val="1687673797"/>
                    </a:ext>
                  </a:extLst>
                </a:gridCol>
                <a:gridCol w="4100907">
                  <a:extLst>
                    <a:ext uri="{9D8B030D-6E8A-4147-A177-3AD203B41FA5}">
                      <a16:colId xmlns:a16="http://schemas.microsoft.com/office/drawing/2014/main" val="3110797922"/>
                    </a:ext>
                  </a:extLst>
                </a:gridCol>
              </a:tblGrid>
              <a:tr h="5308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Nombre</a:t>
                      </a:r>
                      <a:r>
                        <a:rPr lang="en-US" sz="1200" u="none" strike="noStrike" dirty="0">
                          <a:effectLst/>
                        </a:rPr>
                        <a:t> del </a:t>
                      </a:r>
                      <a:r>
                        <a:rPr lang="en-US" sz="1200" u="none" strike="noStrike" dirty="0" err="1">
                          <a:effectLst/>
                        </a:rPr>
                        <a:t>algoritmo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Tipo de aprendizaje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Aplicación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0018744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 de Naïve Bayes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281859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Bosques aleatorios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 y 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009085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 lineal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0770541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 logística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8272943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Máquinas de vectores de soporte (SVM)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 y 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8930534"/>
                  </a:ext>
                </a:extLst>
              </a:tr>
              <a:tr h="2721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 vecinos más cercanos (KNN)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 y 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6320710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Redes neuronales y aprendizaje profundo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 y 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2975092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Algoritmos de agrupación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Clasificación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4604594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Algoritmos de reducción de dimensión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166310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Algoritmos Q-learning o SARSA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Refuerzo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532405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Árboles de decisión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Clasificación</a:t>
                      </a:r>
                      <a:r>
                        <a:rPr lang="en-US" sz="1200" u="none" strike="noStrike" dirty="0">
                          <a:effectLst/>
                        </a:rPr>
                        <a:t> y </a:t>
                      </a:r>
                      <a:r>
                        <a:rPr lang="en-US" sz="1200" u="none" strike="noStrike" dirty="0" err="1">
                          <a:effectLst/>
                        </a:rPr>
                        <a:t>regresión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0665998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Análisis discriminante lineal (LDA)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Clasificación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6323494"/>
                  </a:ext>
                </a:extLst>
              </a:tr>
              <a:tr h="3948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Análisis discriminante cuadrático (QDA)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Clasificación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453925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Análisis de componentes principales (PCA)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9890490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Análisis de correlación canónica (CCA)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Regresión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8304049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Algoritmo genético (GA)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Optimización o búsqueda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8544737"/>
                  </a:ext>
                </a:extLst>
              </a:tr>
              <a:tr h="287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Autoencoder (AE)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Codificación</a:t>
                      </a:r>
                      <a:r>
                        <a:rPr lang="en-US" sz="1200" u="none" strike="noStrike" dirty="0">
                          <a:effectLst/>
                        </a:rPr>
                        <a:t> o </a:t>
                      </a:r>
                      <a:r>
                        <a:rPr lang="en-US" sz="1200" u="none" strike="noStrike" dirty="0" err="1">
                          <a:effectLst/>
                        </a:rPr>
                        <a:t>compresión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6414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640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60115-06CC-1A89-FE13-756D0BBA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27" y="454232"/>
            <a:ext cx="9206948" cy="59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3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34B57-C0B5-9FC5-D46A-3F0CD787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9196552" cy="68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0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06C03-840E-38F4-83D1-D3E763FD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6" y="55179"/>
            <a:ext cx="8996855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5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29606-A150-757E-9184-865F44E7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92" y="209549"/>
            <a:ext cx="8353097" cy="62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5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223D26-305F-D163-0F91-79DE0C4E9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762" y="460348"/>
            <a:ext cx="7577996" cy="568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4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86186-6360-97B3-3ED5-C8888C8E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68" y="328119"/>
            <a:ext cx="8269014" cy="62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0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017E93-E23F-7861-40B8-CF746018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211" y="278523"/>
            <a:ext cx="5098834" cy="657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032A3-A125-94DD-EA64-023A0D1B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095" y="261116"/>
            <a:ext cx="8447691" cy="63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0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DD81C-11DE-3347-6522-C330E4B9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962" y="304471"/>
            <a:ext cx="8332076" cy="62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4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88</TotalTime>
  <Words>438</Words>
  <Application>Microsoft Macintosh PowerPoint</Application>
  <PresentationFormat>Widescreen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Helvetica Neue</vt:lpstr>
      <vt:lpstr>Office Theme</vt:lpstr>
      <vt:lpstr>Curso de aprendizaje estadístico    Hernan David Salinas  Universidad de Antioquia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Aprendizaje supervisado</vt:lpstr>
      <vt:lpstr>Aprendizaje no supervisado</vt:lpstr>
      <vt:lpstr>Aprendizaje semisupervisado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supervisado</dc:title>
  <dc:creator>HERNAN DAVID SALINAS JIMENEZ</dc:creator>
  <cp:lastModifiedBy>HERNAN DAVID SALINAS JIMENEZ</cp:lastModifiedBy>
  <cp:revision>3</cp:revision>
  <dcterms:created xsi:type="dcterms:W3CDTF">2023-08-02T17:44:19Z</dcterms:created>
  <dcterms:modified xsi:type="dcterms:W3CDTF">2023-08-02T19:17:59Z</dcterms:modified>
</cp:coreProperties>
</file>